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161853"/>
    <a:srgbClr val="F73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6433" autoAdjust="0"/>
  </p:normalViewPr>
  <p:slideViewPr>
    <p:cSldViewPr snapToGrid="0">
      <p:cViewPr varScale="1">
        <p:scale>
          <a:sx n="91" d="100"/>
          <a:sy n="91" d="100"/>
        </p:scale>
        <p:origin x="10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68563-1FC2-4A68-81BD-EEDD8E2B5FD5}" type="datetimeFigureOut">
              <a:rPr lang="es-AR" smtClean="0"/>
              <a:t>11/12/2023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4D68-EB54-4A29-87DE-6A8C8866F6DB}" type="slidenum">
              <a:rPr lang="es-AR" smtClean="0"/>
              <a:t>‹Nº›</a:t>
            </a:fld>
            <a:endParaRPr lang="es-AR"/>
          </a:p>
        </p:txBody>
      </p:sp>
    </p:spTree>
    <p:extLst>
      <p:ext uri="{BB962C8B-B14F-4D97-AF65-F5344CB8AC3E}">
        <p14:creationId xmlns:p14="http://schemas.microsoft.com/office/powerpoint/2010/main" val="216943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48FE1993-A645-4615-A6AB-4EF6CB1D88F6}" type="datetimeFigureOut">
              <a:rPr lang="es-AR" smtClean="0"/>
              <a:t>11/12/2023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239219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48FE1993-A645-4615-A6AB-4EF6CB1D88F6}" type="datetimeFigureOut">
              <a:rPr lang="es-AR" smtClean="0"/>
              <a:t>11/12/2023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139401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48FE1993-A645-4615-A6AB-4EF6CB1D88F6}" type="datetimeFigureOut">
              <a:rPr lang="es-AR" smtClean="0"/>
              <a:t>11/12/2023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319215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48FE1993-A645-4615-A6AB-4EF6CB1D88F6}" type="datetimeFigureOut">
              <a:rPr lang="es-AR" smtClean="0"/>
              <a:t>11/12/2023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206720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8FE1993-A645-4615-A6AB-4EF6CB1D88F6}" type="datetimeFigureOut">
              <a:rPr lang="es-AR" smtClean="0"/>
              <a:t>11/12/2023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28443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48FE1993-A645-4615-A6AB-4EF6CB1D88F6}" type="datetimeFigureOut">
              <a:rPr lang="es-AR" smtClean="0"/>
              <a:t>11/12/2023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12648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48FE1993-A645-4615-A6AB-4EF6CB1D88F6}" type="datetimeFigureOut">
              <a:rPr lang="es-AR" smtClean="0"/>
              <a:t>11/12/2023</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7485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48FE1993-A645-4615-A6AB-4EF6CB1D88F6}" type="datetimeFigureOut">
              <a:rPr lang="es-AR" smtClean="0"/>
              <a:t>11/12/2023</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15651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FE1993-A645-4615-A6AB-4EF6CB1D88F6}" type="datetimeFigureOut">
              <a:rPr lang="es-AR" smtClean="0"/>
              <a:t>11/12/2023</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130907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8FE1993-A645-4615-A6AB-4EF6CB1D88F6}" type="datetimeFigureOut">
              <a:rPr lang="es-AR" smtClean="0"/>
              <a:t>11/12/2023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147677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8FE1993-A645-4615-A6AB-4EF6CB1D88F6}" type="datetimeFigureOut">
              <a:rPr lang="es-AR" smtClean="0"/>
              <a:t>11/12/2023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0FD2ED20-199C-4944-A0FE-42CCD5498C59}" type="slidenum">
              <a:rPr lang="es-AR" smtClean="0"/>
              <a:t>‹Nº›</a:t>
            </a:fld>
            <a:endParaRPr lang="es-AR"/>
          </a:p>
        </p:txBody>
      </p:sp>
    </p:spTree>
    <p:extLst>
      <p:ext uri="{BB962C8B-B14F-4D97-AF65-F5344CB8AC3E}">
        <p14:creationId xmlns:p14="http://schemas.microsoft.com/office/powerpoint/2010/main" val="77163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E1993-A645-4615-A6AB-4EF6CB1D88F6}" type="datetimeFigureOut">
              <a:rPr lang="es-AR" smtClean="0"/>
              <a:t>11/12/2023</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2ED20-199C-4944-A0FE-42CCD5498C59}" type="slidenum">
              <a:rPr lang="es-AR" smtClean="0"/>
              <a:t>‹Nº›</a:t>
            </a:fld>
            <a:endParaRPr lang="es-AR"/>
          </a:p>
        </p:txBody>
      </p:sp>
    </p:spTree>
    <p:extLst>
      <p:ext uri="{BB962C8B-B14F-4D97-AF65-F5344CB8AC3E}">
        <p14:creationId xmlns:p14="http://schemas.microsoft.com/office/powerpoint/2010/main" val="314022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058" y="502509"/>
            <a:ext cx="7037173" cy="5156886"/>
          </a:xfrm>
          <a:prstGeom prst="rect">
            <a:avLst/>
          </a:prstGeom>
        </p:spPr>
      </p:pic>
    </p:spTree>
    <p:extLst>
      <p:ext uri="{BB962C8B-B14F-4D97-AF65-F5344CB8AC3E}">
        <p14:creationId xmlns:p14="http://schemas.microsoft.com/office/powerpoint/2010/main" val="76103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96815" y="418971"/>
            <a:ext cx="9763125" cy="5838825"/>
          </a:xfrm>
          <a:prstGeom prst="rect">
            <a:avLst/>
          </a:prstGeom>
        </p:spPr>
      </p:pic>
    </p:spTree>
    <p:extLst>
      <p:ext uri="{BB962C8B-B14F-4D97-AF65-F5344CB8AC3E}">
        <p14:creationId xmlns:p14="http://schemas.microsoft.com/office/powerpoint/2010/main" val="125368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8508" y="1062681"/>
            <a:ext cx="11530453" cy="4810952"/>
          </a:xfrm>
          <a:prstGeom prst="rect">
            <a:avLst/>
          </a:prstGeom>
        </p:spPr>
      </p:pic>
    </p:spTree>
    <p:extLst>
      <p:ext uri="{BB962C8B-B14F-4D97-AF65-F5344CB8AC3E}">
        <p14:creationId xmlns:p14="http://schemas.microsoft.com/office/powerpoint/2010/main" val="85631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5545" y="1663347"/>
            <a:ext cx="10840995" cy="3337641"/>
          </a:xfrm>
          <a:prstGeom prst="rect">
            <a:avLst/>
          </a:prstGeom>
        </p:spPr>
      </p:pic>
    </p:spTree>
    <p:extLst>
      <p:ext uri="{BB962C8B-B14F-4D97-AF65-F5344CB8AC3E}">
        <p14:creationId xmlns:p14="http://schemas.microsoft.com/office/powerpoint/2010/main" val="400743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a red de seguimiento, con engranajes que conectan cajas desde la recepción hasta la entre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62" y="0"/>
            <a:ext cx="3839776" cy="3550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echas que se dividen y unen, indicando la división y movimiento de cajas en tiempo r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5457" y="0"/>
            <a:ext cx="3839776" cy="3550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pa sobre una lista de pedidos con filtros por cliente, número y ubicación, agrupados por localidad, mes y dí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62" y="3550508"/>
            <a:ext cx="3839776" cy="35505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aja abierta con un signo más, mostrando la capacidad de agregar artículos después del pedido inic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457" y="3550508"/>
            <a:ext cx="3839776" cy="355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9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s manos estrechándose en señal de comunicación sobre un fondo claro y minimali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175" y="3653845"/>
            <a:ext cx="3839776" cy="3397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faro guiando a través de la neblina sobre un fondo claro y minimali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791" y="3653845"/>
            <a:ext cx="3839776" cy="33977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Una llave que desbloquea múltiples puertas sobre un fondo claro y minimali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175" y="152764"/>
            <a:ext cx="3839776" cy="33977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a brújula señalando hacia el horizonte sobre un fondo claro y minimalis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791" y="152764"/>
            <a:ext cx="3839776" cy="339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53496" y="407406"/>
            <a:ext cx="7795033" cy="177447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ítulo 1"/>
          <p:cNvSpPr>
            <a:spLocks noGrp="1"/>
          </p:cNvSpPr>
          <p:nvPr>
            <p:ph type="title"/>
          </p:nvPr>
        </p:nvSpPr>
        <p:spPr>
          <a:xfrm>
            <a:off x="720506" y="772532"/>
            <a:ext cx="6983994" cy="1246392"/>
          </a:xfrm>
        </p:spPr>
        <p:txBody>
          <a:bodyPr>
            <a:normAutofit fontScale="90000"/>
          </a:bodyPr>
          <a:lstStyle/>
          <a:p>
            <a:pPr algn="ctr"/>
            <a:r>
              <a:rPr lang="es-ES" sz="8800" dirty="0" smtClean="0">
                <a:solidFill>
                  <a:schemeClr val="bg1"/>
                </a:solidFill>
                <a:latin typeface="Arial Black" panose="020B0A04020102020204" pitchFamily="34" charset="0"/>
              </a:rPr>
              <a:t>Tablero 360</a:t>
            </a:r>
            <a:endParaRPr lang="es-AR" sz="8800" dirty="0">
              <a:solidFill>
                <a:schemeClr val="bg1"/>
              </a:solidFill>
              <a:latin typeface="Arial Black" panose="020B0A04020102020204" pitchFamily="34" charset="0"/>
            </a:endParaRPr>
          </a:p>
        </p:txBody>
      </p:sp>
      <p:sp>
        <p:nvSpPr>
          <p:cNvPr id="9" name="Flecha curvada hacia la derecha 8"/>
          <p:cNvSpPr/>
          <p:nvPr/>
        </p:nvSpPr>
        <p:spPr>
          <a:xfrm flipV="1">
            <a:off x="652598" y="511517"/>
            <a:ext cx="588475" cy="1430453"/>
          </a:xfrm>
          <a:prstGeom prst="curvedRigh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0" name="Flecha curvada hacia la izquierda 9"/>
          <p:cNvSpPr/>
          <p:nvPr/>
        </p:nvSpPr>
        <p:spPr>
          <a:xfrm>
            <a:off x="7116025" y="588471"/>
            <a:ext cx="588475" cy="1489296"/>
          </a:xfrm>
          <a:prstGeom prst="curvedLef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cxnSp>
        <p:nvCxnSpPr>
          <p:cNvPr id="12" name="Conector angular 11"/>
          <p:cNvCxnSpPr/>
          <p:nvPr/>
        </p:nvCxnSpPr>
        <p:spPr>
          <a:xfrm>
            <a:off x="382886" y="2046081"/>
            <a:ext cx="7659233" cy="217283"/>
          </a:xfrm>
          <a:prstGeom prst="bentConnector3">
            <a:avLst/>
          </a:prstGeom>
          <a:ln w="76200">
            <a:solidFill>
              <a:srgbClr val="F739CE"/>
            </a:solidFill>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4207658" y="3080951"/>
            <a:ext cx="7795033" cy="226540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ítulo 1"/>
          <p:cNvSpPr txBox="1">
            <a:spLocks/>
          </p:cNvSpPr>
          <p:nvPr/>
        </p:nvSpPr>
        <p:spPr>
          <a:xfrm>
            <a:off x="4674668" y="3646715"/>
            <a:ext cx="6983994" cy="124639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8800" dirty="0" smtClean="0">
                <a:solidFill>
                  <a:schemeClr val="bg1"/>
                </a:solidFill>
                <a:latin typeface="Bauhaus 93" panose="04030905020B02020C02" pitchFamily="82" charset="0"/>
              </a:rPr>
              <a:t>Tablero 360</a:t>
            </a:r>
            <a:endParaRPr lang="es-AR" sz="8800" dirty="0">
              <a:solidFill>
                <a:schemeClr val="bg1"/>
              </a:solidFill>
              <a:latin typeface="Bauhaus 93" panose="04030905020B02020C02" pitchFamily="82" charset="0"/>
            </a:endParaRPr>
          </a:p>
        </p:txBody>
      </p:sp>
      <p:sp>
        <p:nvSpPr>
          <p:cNvPr id="15" name="Flecha curvada hacia la derecha 14"/>
          <p:cNvSpPr/>
          <p:nvPr/>
        </p:nvSpPr>
        <p:spPr>
          <a:xfrm flipV="1">
            <a:off x="4653768" y="3148851"/>
            <a:ext cx="1178011" cy="1862238"/>
          </a:xfrm>
          <a:prstGeom prst="curvedRigh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6" name="Flecha curvada hacia la izquierda 15"/>
          <p:cNvSpPr/>
          <p:nvPr/>
        </p:nvSpPr>
        <p:spPr>
          <a:xfrm>
            <a:off x="10245354" y="3220995"/>
            <a:ext cx="1178010" cy="1927653"/>
          </a:xfrm>
          <a:prstGeom prst="curvedLef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cxnSp>
        <p:nvCxnSpPr>
          <p:cNvPr id="17" name="Conector angular 16"/>
          <p:cNvCxnSpPr/>
          <p:nvPr/>
        </p:nvCxnSpPr>
        <p:spPr>
          <a:xfrm>
            <a:off x="3580645" y="144561"/>
            <a:ext cx="7659233" cy="217283"/>
          </a:xfrm>
          <a:prstGeom prst="bentConnector3">
            <a:avLst/>
          </a:prstGeom>
          <a:ln w="76200">
            <a:solidFill>
              <a:srgbClr val="F739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25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78640" y="65903"/>
            <a:ext cx="8239716" cy="331984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ítulo 1"/>
          <p:cNvSpPr txBox="1">
            <a:spLocks/>
          </p:cNvSpPr>
          <p:nvPr/>
        </p:nvSpPr>
        <p:spPr>
          <a:xfrm>
            <a:off x="2145650" y="1274218"/>
            <a:ext cx="6983994" cy="1246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600" dirty="0" smtClean="0">
                <a:solidFill>
                  <a:schemeClr val="bg1"/>
                </a:solidFill>
                <a:latin typeface="Bauhaus 93" panose="04030905020B02020C02" pitchFamily="82" charset="0"/>
              </a:rPr>
              <a:t>Tablero 360</a:t>
            </a:r>
            <a:endParaRPr lang="es-AR" sz="9600" dirty="0">
              <a:solidFill>
                <a:schemeClr val="bg1"/>
              </a:solidFill>
              <a:latin typeface="Bauhaus 93" panose="04030905020B02020C02" pitchFamily="82" charset="0"/>
            </a:endParaRPr>
          </a:p>
        </p:txBody>
      </p:sp>
      <p:sp>
        <p:nvSpPr>
          <p:cNvPr id="6" name="Flecha curvada hacia la derecha 5"/>
          <p:cNvSpPr/>
          <p:nvPr/>
        </p:nvSpPr>
        <p:spPr>
          <a:xfrm flipV="1">
            <a:off x="1801621" y="150277"/>
            <a:ext cx="1996021" cy="3120143"/>
          </a:xfrm>
          <a:prstGeom prst="curvedRigh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7" name="Flecha curvada hacia la izquierda 6"/>
          <p:cNvSpPr/>
          <p:nvPr/>
        </p:nvSpPr>
        <p:spPr>
          <a:xfrm>
            <a:off x="7821681" y="337342"/>
            <a:ext cx="1996021" cy="3120143"/>
          </a:xfrm>
          <a:prstGeom prst="curvedLef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8" name="Rectángulo redondeado 7"/>
          <p:cNvSpPr/>
          <p:nvPr/>
        </p:nvSpPr>
        <p:spPr>
          <a:xfrm>
            <a:off x="799069" y="3741708"/>
            <a:ext cx="10923373" cy="25459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ítulo 1"/>
          <p:cNvSpPr txBox="1">
            <a:spLocks/>
          </p:cNvSpPr>
          <p:nvPr/>
        </p:nvSpPr>
        <p:spPr>
          <a:xfrm>
            <a:off x="926450" y="3987114"/>
            <a:ext cx="6983994" cy="19847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600" dirty="0" smtClean="0">
                <a:solidFill>
                  <a:schemeClr val="bg1"/>
                </a:solidFill>
                <a:latin typeface="Bauhaus 93" panose="04030905020B02020C02" pitchFamily="82" charset="0"/>
              </a:rPr>
              <a:t>Tablero 360</a:t>
            </a:r>
            <a:endParaRPr lang="es-AR" sz="9600" dirty="0">
              <a:solidFill>
                <a:schemeClr val="bg1"/>
              </a:solidFill>
              <a:latin typeface="Bauhaus 93" panose="04030905020B02020C02" pitchFamily="82" charset="0"/>
            </a:endParaRPr>
          </a:p>
        </p:txBody>
      </p:sp>
      <p:sp>
        <p:nvSpPr>
          <p:cNvPr id="10" name="Flecha curvada hacia la derecha 9"/>
          <p:cNvSpPr/>
          <p:nvPr/>
        </p:nvSpPr>
        <p:spPr>
          <a:xfrm flipV="1">
            <a:off x="7821681" y="4227273"/>
            <a:ext cx="704481" cy="853142"/>
          </a:xfrm>
          <a:prstGeom prst="curvedRigh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1" name="Flecha curvada hacia la izquierda 10"/>
          <p:cNvSpPr/>
          <p:nvPr/>
        </p:nvSpPr>
        <p:spPr>
          <a:xfrm>
            <a:off x="8049307" y="4638344"/>
            <a:ext cx="704481" cy="853142"/>
          </a:xfrm>
          <a:prstGeom prst="curvedLeftArrow">
            <a:avLst/>
          </a:prstGeom>
          <a:solidFill>
            <a:srgbClr val="F73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55582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0" y="469871"/>
            <a:ext cx="10923373" cy="25459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ítulo 1"/>
          <p:cNvSpPr txBox="1">
            <a:spLocks/>
          </p:cNvSpPr>
          <p:nvPr/>
        </p:nvSpPr>
        <p:spPr>
          <a:xfrm>
            <a:off x="779167" y="4314885"/>
            <a:ext cx="7118377" cy="9304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600" dirty="0" smtClean="0">
                <a:solidFill>
                  <a:schemeClr val="bg1">
                    <a:lumMod val="85000"/>
                  </a:schemeClr>
                </a:solidFill>
                <a:latin typeface="Bauhaus 93" panose="04030905020B02020C02" pitchFamily="82" charset="0"/>
              </a:rPr>
              <a:t>Tablero 360</a:t>
            </a:r>
            <a:endParaRPr lang="es-AR" sz="9600" dirty="0">
              <a:solidFill>
                <a:schemeClr val="bg1">
                  <a:lumMod val="85000"/>
                </a:schemeClr>
              </a:solidFill>
              <a:latin typeface="Bauhaus 93" panose="04030905020B02020C02" pitchFamily="82"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936" y="588289"/>
            <a:ext cx="1824562" cy="1780225"/>
          </a:xfrm>
          <a:prstGeom prst="rect">
            <a:avLst/>
          </a:prstGeom>
        </p:spPr>
      </p:pic>
      <p:sp>
        <p:nvSpPr>
          <p:cNvPr id="7" name="Título 1"/>
          <p:cNvSpPr txBox="1">
            <a:spLocks/>
          </p:cNvSpPr>
          <p:nvPr/>
        </p:nvSpPr>
        <p:spPr>
          <a:xfrm>
            <a:off x="723274" y="4034350"/>
            <a:ext cx="6983994" cy="121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AR" sz="9600" dirty="0">
              <a:solidFill>
                <a:schemeClr val="bg1"/>
              </a:solidFill>
              <a:latin typeface="Bauhaus 93" panose="04030905020B02020C02" pitchFamily="82"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2" y="568464"/>
            <a:ext cx="1819873" cy="1819873"/>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049" y="519788"/>
            <a:ext cx="2597195" cy="2597195"/>
          </a:xfrm>
          <a:prstGeom prst="rect">
            <a:avLst/>
          </a:prstGeom>
          <a:noFill/>
          <a:effectLst>
            <a:glow rad="736600">
              <a:schemeClr val="tx1">
                <a:lumMod val="50000"/>
                <a:lumOff val="50000"/>
              </a:schemeClr>
            </a:glow>
            <a:reflection endPos="0" dir="5400000" sy="-100000" algn="bl" rotWithShape="0"/>
          </a:effec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534" y="3481500"/>
            <a:ext cx="2597195" cy="2597195"/>
          </a:xfrm>
          <a:prstGeom prst="rect">
            <a:avLst/>
          </a:prstGeom>
        </p:spPr>
      </p:pic>
    </p:spTree>
    <p:extLst>
      <p:ext uri="{BB962C8B-B14F-4D97-AF65-F5344CB8AC3E}">
        <p14:creationId xmlns:p14="http://schemas.microsoft.com/office/powerpoint/2010/main" val="316465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0005" y="-226289"/>
            <a:ext cx="1875359" cy="1906808"/>
          </a:xfrm>
          <a:prstGeom prst="rect">
            <a:avLst/>
          </a:prstGeom>
        </p:spPr>
      </p:pic>
      <p:pic>
        <p:nvPicPr>
          <p:cNvPr id="19" name="Imagen 18"/>
          <p:cNvPicPr>
            <a:picLocks noChangeAspect="1"/>
          </p:cNvPicPr>
          <p:nvPr/>
        </p:nvPicPr>
        <p:blipFill>
          <a:blip r:embed="rId3"/>
          <a:stretch>
            <a:fillRect/>
          </a:stretch>
        </p:blipFill>
        <p:spPr>
          <a:xfrm>
            <a:off x="189469" y="2224087"/>
            <a:ext cx="11582400" cy="2001924"/>
          </a:xfrm>
          <a:prstGeom prst="rect">
            <a:avLst/>
          </a:prstGeom>
        </p:spPr>
      </p:pic>
    </p:spTree>
    <p:extLst>
      <p:ext uri="{BB962C8B-B14F-4D97-AF65-F5344CB8AC3E}">
        <p14:creationId xmlns:p14="http://schemas.microsoft.com/office/powerpoint/2010/main" val="37787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075" y="1508216"/>
            <a:ext cx="4607381" cy="4607381"/>
          </a:xfrm>
          <a:prstGeom prst="rect">
            <a:avLst/>
          </a:prstGeom>
        </p:spPr>
      </p:pic>
      <p:sp>
        <p:nvSpPr>
          <p:cNvPr id="4" name="Rectángulo redondeado 3"/>
          <p:cNvSpPr/>
          <p:nvPr/>
        </p:nvSpPr>
        <p:spPr>
          <a:xfrm>
            <a:off x="27133" y="2244506"/>
            <a:ext cx="12107202" cy="31348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66" y="1672972"/>
            <a:ext cx="11627141" cy="4607381"/>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595" y="94987"/>
            <a:ext cx="1875359" cy="1906808"/>
          </a:xfrm>
          <a:prstGeom prst="rect">
            <a:avLst/>
          </a:prstGeom>
        </p:spPr>
      </p:pic>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089" y="-250207"/>
            <a:ext cx="2597195" cy="2597195"/>
          </a:xfrm>
          <a:prstGeom prst="rect">
            <a:avLst/>
          </a:prstGeom>
        </p:spPr>
      </p:pic>
    </p:spTree>
    <p:extLst>
      <p:ext uri="{BB962C8B-B14F-4D97-AF65-F5344CB8AC3E}">
        <p14:creationId xmlns:p14="http://schemas.microsoft.com/office/powerpoint/2010/main" val="384490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que muestra una planilla de informe con columnas, color blanca con líneas negras, creando una perspectiva en la que dicha planilla se vea como un fondo.  Sobre este fondo, un gráfico estadístico en 3d con una flecha que represente un tamaño del 40 % de la imágen, y alrededor del mismo 6 cajas de pedidos.  El foco principal debe ser el gráfico estadístico en 3d y las cajas de pedidos, con la planilla sirviendo como un fondo sutil y difuminado. colores blanco y negro,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366" y="355901"/>
            <a:ext cx="8493212" cy="592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1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449301" y="89755"/>
            <a:ext cx="1938204" cy="1413433"/>
          </a:xfrm>
          <a:prstGeom prst="rect">
            <a:avLst/>
          </a:prstGeom>
        </p:spPr>
      </p:pic>
      <p:pic>
        <p:nvPicPr>
          <p:cNvPr id="4" name="Imagen 3"/>
          <p:cNvPicPr>
            <a:picLocks noChangeAspect="1"/>
          </p:cNvPicPr>
          <p:nvPr/>
        </p:nvPicPr>
        <p:blipFill>
          <a:blip r:embed="rId3"/>
          <a:stretch>
            <a:fillRect/>
          </a:stretch>
        </p:blipFill>
        <p:spPr>
          <a:xfrm>
            <a:off x="6553145" y="241940"/>
            <a:ext cx="1744196" cy="1109065"/>
          </a:xfrm>
          <a:prstGeom prst="rect">
            <a:avLst/>
          </a:prstGeom>
        </p:spPr>
      </p:pic>
      <p:cxnSp>
        <p:nvCxnSpPr>
          <p:cNvPr id="9" name="Conector recto 8"/>
          <p:cNvCxnSpPr/>
          <p:nvPr/>
        </p:nvCxnSpPr>
        <p:spPr>
          <a:xfrm>
            <a:off x="2648228" y="453083"/>
            <a:ext cx="56167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7878740" y="453083"/>
            <a:ext cx="56167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1085" y="-388373"/>
            <a:ext cx="2441349" cy="1739378"/>
          </a:xfrm>
          <a:prstGeom prst="rect">
            <a:avLst/>
          </a:prstGeom>
        </p:spPr>
      </p:pic>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81" y="453083"/>
            <a:ext cx="5649113" cy="4001058"/>
          </a:xfrm>
          <a:prstGeom prst="rect">
            <a:avLst/>
          </a:prstGeom>
        </p:spPr>
      </p:pic>
      <p:pic>
        <p:nvPicPr>
          <p:cNvPr id="19" name="Imagen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720" y="882562"/>
            <a:ext cx="4921027" cy="3142100"/>
          </a:xfrm>
          <a:prstGeom prst="rect">
            <a:avLst/>
          </a:prstGeom>
        </p:spPr>
      </p:pic>
      <p:pic>
        <p:nvPicPr>
          <p:cNvPr id="20" name="Imagen 19"/>
          <p:cNvPicPr>
            <a:picLocks noChangeAspect="1"/>
          </p:cNvPicPr>
          <p:nvPr/>
        </p:nvPicPr>
        <p:blipFill>
          <a:blip r:embed="rId7"/>
          <a:stretch>
            <a:fillRect/>
          </a:stretch>
        </p:blipFill>
        <p:spPr>
          <a:xfrm>
            <a:off x="5683356" y="1866516"/>
            <a:ext cx="6105525" cy="4600575"/>
          </a:xfrm>
          <a:prstGeom prst="rect">
            <a:avLst/>
          </a:prstGeom>
        </p:spPr>
      </p:pic>
      <p:pic>
        <p:nvPicPr>
          <p:cNvPr id="21" name="Imagen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7833" y="2396571"/>
            <a:ext cx="5537329" cy="3443316"/>
          </a:xfrm>
          <a:prstGeom prst="rect">
            <a:avLst/>
          </a:prstGeom>
        </p:spPr>
      </p:pic>
    </p:spTree>
    <p:extLst>
      <p:ext uri="{BB962C8B-B14F-4D97-AF65-F5344CB8AC3E}">
        <p14:creationId xmlns:p14="http://schemas.microsoft.com/office/powerpoint/2010/main" val="413710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antalla Pc | MercadoLibre.com.ar"/>
          <p:cNvSpPr>
            <a:spLocks noChangeAspect="1" noChangeArrowheads="1"/>
          </p:cNvSpPr>
          <p:nvPr/>
        </p:nvSpPr>
        <p:spPr bwMode="auto">
          <a:xfrm>
            <a:off x="155575" y="-822325"/>
            <a:ext cx="232410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Pantalla Pc | MercadoLibre.com.ar"/>
          <p:cNvSpPr>
            <a:spLocks noChangeAspect="1" noChangeArrowheads="1"/>
          </p:cNvSpPr>
          <p:nvPr/>
        </p:nvSpPr>
        <p:spPr bwMode="auto">
          <a:xfrm>
            <a:off x="155574" y="-144463"/>
            <a:ext cx="2587625" cy="25876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6" descr="Pantalla Pc | MercadoLibre.com.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7" name="Imagen 6"/>
          <p:cNvPicPr>
            <a:picLocks noChangeAspect="1"/>
          </p:cNvPicPr>
          <p:nvPr/>
        </p:nvPicPr>
        <p:blipFill>
          <a:blip r:embed="rId2"/>
          <a:stretch>
            <a:fillRect/>
          </a:stretch>
        </p:blipFill>
        <p:spPr>
          <a:xfrm>
            <a:off x="232989" y="67473"/>
            <a:ext cx="4343400" cy="3209925"/>
          </a:xfrm>
          <a:prstGeom prst="rect">
            <a:avLst/>
          </a:prstGeom>
        </p:spPr>
      </p:pic>
      <p:cxnSp>
        <p:nvCxnSpPr>
          <p:cNvPr id="9" name="Conector recto 8"/>
          <p:cNvCxnSpPr/>
          <p:nvPr/>
        </p:nvCxnSpPr>
        <p:spPr>
          <a:xfrm>
            <a:off x="2998571" y="3048002"/>
            <a:ext cx="6178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79" y="8138"/>
            <a:ext cx="4347241" cy="3209925"/>
          </a:xfrm>
          <a:prstGeom prst="rect">
            <a:avLst/>
          </a:prstGeom>
        </p:spPr>
      </p:pic>
      <p:pic>
        <p:nvPicPr>
          <p:cNvPr id="12" name="Imagen 11"/>
          <p:cNvPicPr>
            <a:picLocks noChangeAspect="1"/>
          </p:cNvPicPr>
          <p:nvPr/>
        </p:nvPicPr>
        <p:blipFill>
          <a:blip r:embed="rId4"/>
          <a:stretch>
            <a:fillRect/>
          </a:stretch>
        </p:blipFill>
        <p:spPr>
          <a:xfrm>
            <a:off x="100568" y="3302112"/>
            <a:ext cx="4438978" cy="2687777"/>
          </a:xfrm>
          <a:prstGeom prst="rect">
            <a:avLst/>
          </a:prstGeom>
        </p:spPr>
      </p:pic>
      <p:pic>
        <p:nvPicPr>
          <p:cNvPr id="13" name="Imagen 12"/>
          <p:cNvPicPr>
            <a:picLocks noChangeAspect="1"/>
          </p:cNvPicPr>
          <p:nvPr/>
        </p:nvPicPr>
        <p:blipFill>
          <a:blip r:embed="rId5"/>
          <a:stretch>
            <a:fillRect/>
          </a:stretch>
        </p:blipFill>
        <p:spPr>
          <a:xfrm>
            <a:off x="164766" y="3377923"/>
            <a:ext cx="4291913" cy="1819952"/>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2616" y="3627270"/>
            <a:ext cx="2180583" cy="1321257"/>
          </a:xfrm>
          <a:prstGeom prst="rect">
            <a:avLst/>
          </a:prstGeom>
        </p:spPr>
      </p:pic>
    </p:spTree>
    <p:extLst>
      <p:ext uri="{BB962C8B-B14F-4D97-AF65-F5344CB8AC3E}">
        <p14:creationId xmlns:p14="http://schemas.microsoft.com/office/powerpoint/2010/main" val="90467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46124" y="779471"/>
            <a:ext cx="3005959" cy="4584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Picture 2" descr="Imagen que muestra una planilla de informe con columnas, color blanca con líneas negras, creando una perspectiva en la que dicha planilla se vea como un fondo.  Sobre este fondo, un gráfico estadístico en 2d con una flecha que represente un tamaño del 40 % de la imágen.  El foco principal debe ser el gráfico estadístico en 2d, con la planilla sirviendo como un fondo sutil y difuminado. colores blanco y negro, la flecha color rosa fuxia. todo debe representar una imagen min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960" y="779472"/>
            <a:ext cx="5567164" cy="45844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817" y="3174124"/>
            <a:ext cx="4046676" cy="2021517"/>
          </a:xfrm>
          <a:prstGeom prst="rect">
            <a:avLst/>
          </a:prstGeom>
        </p:spPr>
      </p:pic>
      <p:sp>
        <p:nvSpPr>
          <p:cNvPr id="3" name="CuadroTexto 2"/>
          <p:cNvSpPr txBox="1"/>
          <p:nvPr/>
        </p:nvSpPr>
        <p:spPr>
          <a:xfrm>
            <a:off x="7809186" y="868802"/>
            <a:ext cx="2879834" cy="738664"/>
          </a:xfrm>
          <a:prstGeom prst="rect">
            <a:avLst/>
          </a:prstGeom>
          <a:noFill/>
        </p:spPr>
        <p:txBody>
          <a:bodyPr wrap="square" rtlCol="0">
            <a:spAutoFit/>
          </a:bodyPr>
          <a:lstStyle/>
          <a:p>
            <a:pPr algn="ctr"/>
            <a:r>
              <a:rPr lang="es-ES" sz="2400" dirty="0" smtClean="0">
                <a:solidFill>
                  <a:srgbClr val="0070C0"/>
                </a:solidFill>
              </a:rPr>
              <a:t>Software de Logística</a:t>
            </a:r>
          </a:p>
          <a:p>
            <a:pPr algn="ctr"/>
            <a:r>
              <a:rPr lang="es-ES" i="1" dirty="0" smtClean="0">
                <a:solidFill>
                  <a:srgbClr val="0070C0"/>
                </a:solidFill>
              </a:rPr>
              <a:t>Eficiencia en Movimiento</a:t>
            </a:r>
            <a:endParaRPr lang="es-AR" i="1" dirty="0">
              <a:solidFill>
                <a:srgbClr val="0070C0"/>
              </a:solidFill>
            </a:endParaRPr>
          </a:p>
        </p:txBody>
      </p:sp>
    </p:spTree>
    <p:extLst>
      <p:ext uri="{BB962C8B-B14F-4D97-AF65-F5344CB8AC3E}">
        <p14:creationId xmlns:p14="http://schemas.microsoft.com/office/powerpoint/2010/main" val="46284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202" y="792926"/>
            <a:ext cx="5586598" cy="3385027"/>
          </a:xfrm>
          <a:prstGeom prst="rect">
            <a:avLst/>
          </a:prstGeom>
        </p:spPr>
      </p:pic>
      <p:pic>
        <p:nvPicPr>
          <p:cNvPr id="6" name="Imagen 5"/>
          <p:cNvPicPr>
            <a:picLocks noChangeAspect="1"/>
          </p:cNvPicPr>
          <p:nvPr/>
        </p:nvPicPr>
        <p:blipFill>
          <a:blip r:embed="rId3"/>
          <a:stretch>
            <a:fillRect/>
          </a:stretch>
        </p:blipFill>
        <p:spPr>
          <a:xfrm>
            <a:off x="9219550" y="132930"/>
            <a:ext cx="2723824" cy="205243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293" y="391071"/>
            <a:ext cx="2470338" cy="1536147"/>
          </a:xfrm>
          <a:prstGeom prst="rect">
            <a:avLst/>
          </a:prstGeom>
        </p:spPr>
      </p:pic>
      <p:pic>
        <p:nvPicPr>
          <p:cNvPr id="2" name="Imagen 1"/>
          <p:cNvPicPr>
            <a:picLocks noChangeAspect="1"/>
          </p:cNvPicPr>
          <p:nvPr/>
        </p:nvPicPr>
        <p:blipFill>
          <a:blip r:embed="rId5"/>
          <a:stretch>
            <a:fillRect/>
          </a:stretch>
        </p:blipFill>
        <p:spPr>
          <a:xfrm flipH="1">
            <a:off x="586571" y="642089"/>
            <a:ext cx="679476" cy="1410039"/>
          </a:xfrm>
          <a:prstGeom prst="rect">
            <a:avLst/>
          </a:prstGeom>
        </p:spPr>
      </p:pic>
      <p:pic>
        <p:nvPicPr>
          <p:cNvPr id="3" name="Imagen 2"/>
          <p:cNvPicPr>
            <a:picLocks noChangeAspect="1"/>
          </p:cNvPicPr>
          <p:nvPr/>
        </p:nvPicPr>
        <p:blipFill>
          <a:blip r:embed="rId6"/>
          <a:stretch>
            <a:fillRect/>
          </a:stretch>
        </p:blipFill>
        <p:spPr>
          <a:xfrm>
            <a:off x="630010" y="792926"/>
            <a:ext cx="562996" cy="1108364"/>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6400" y="1560876"/>
            <a:ext cx="2554267" cy="2617077"/>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1998" y="2485439"/>
            <a:ext cx="812407" cy="1692514"/>
          </a:xfrm>
          <a:prstGeom prst="rect">
            <a:avLst/>
          </a:prstGeom>
        </p:spPr>
      </p:pic>
    </p:spTree>
    <p:extLst>
      <p:ext uri="{BB962C8B-B14F-4D97-AF65-F5344CB8AC3E}">
        <p14:creationId xmlns:p14="http://schemas.microsoft.com/office/powerpoint/2010/main" val="317954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9" y="127237"/>
            <a:ext cx="1471106" cy="939308"/>
          </a:xfrm>
          <a:prstGeom prst="rect">
            <a:avLst/>
          </a:prstGeom>
        </p:spPr>
      </p:pic>
      <p:pic>
        <p:nvPicPr>
          <p:cNvPr id="6" name="Imagen 5"/>
          <p:cNvPicPr>
            <a:picLocks noChangeAspect="1"/>
          </p:cNvPicPr>
          <p:nvPr/>
        </p:nvPicPr>
        <p:blipFill>
          <a:blip r:embed="rId3"/>
          <a:stretch>
            <a:fillRect/>
          </a:stretch>
        </p:blipFill>
        <p:spPr>
          <a:xfrm>
            <a:off x="8981749" y="-27075"/>
            <a:ext cx="2999477" cy="3070585"/>
          </a:xfrm>
          <a:prstGeom prst="rect">
            <a:avLst/>
          </a:prstGeom>
        </p:spPr>
      </p:pic>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0000">
            <a:off x="2364456" y="784439"/>
            <a:ext cx="2226935" cy="1949671"/>
          </a:xfrm>
          <a:prstGeom prst="rect">
            <a:avLst/>
          </a:prstGeom>
        </p:spPr>
      </p:pic>
      <p:cxnSp>
        <p:nvCxnSpPr>
          <p:cNvPr id="10" name="Conector recto 9"/>
          <p:cNvCxnSpPr/>
          <p:nvPr/>
        </p:nvCxnSpPr>
        <p:spPr>
          <a:xfrm>
            <a:off x="3033720" y="218729"/>
            <a:ext cx="1654535" cy="3790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1565677" y="208219"/>
            <a:ext cx="1478553" cy="24083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4063592" y="597772"/>
            <a:ext cx="647011" cy="29738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565677" y="2627127"/>
            <a:ext cx="2511972" cy="9063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871" y="-93488"/>
            <a:ext cx="2231805" cy="2710105"/>
          </a:xfrm>
          <a:prstGeom prst="rect">
            <a:avLst/>
          </a:prstGeom>
        </p:spPr>
      </p:pic>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77" y="-93488"/>
            <a:ext cx="2548941" cy="2611620"/>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9175" y="3043509"/>
            <a:ext cx="5586598" cy="3385027"/>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032" y="3811460"/>
            <a:ext cx="2554267" cy="2617077"/>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577" y="4736023"/>
            <a:ext cx="812407" cy="1692514"/>
          </a:xfrm>
          <a:prstGeom prst="rect">
            <a:avLst/>
          </a:prstGeom>
        </p:spPr>
      </p:pic>
    </p:spTree>
    <p:extLst>
      <p:ext uri="{BB962C8B-B14F-4D97-AF65-F5344CB8AC3E}">
        <p14:creationId xmlns:p14="http://schemas.microsoft.com/office/powerpoint/2010/main" val="113881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5" y="82263"/>
            <a:ext cx="2254161" cy="1204783"/>
          </a:xfrm>
          <a:prstGeom prst="rect">
            <a:avLst/>
          </a:prstGeom>
        </p:spPr>
      </p:pic>
      <p:pic>
        <p:nvPicPr>
          <p:cNvPr id="3" name="Picture 2" descr="Imagen que muestra una planilla de informe con columnas, color blanca con líneas negras, creando una perspectiva en la que dicha planilla se vea como un fondo.  Sobre este fondo, un gráfico estadístico en 2d con una flecha que represente un tamaño del 40 % de la imágen.  El foco principal debe ser el gráfico estadístico en 2d, con la planilla sirviendo como un fondo sutil y difuminado. colores blanco y negro, la flecha color rosa fuxia. todo debe representar una imagen min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41" y="1422024"/>
            <a:ext cx="8485631" cy="45844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65" y="2298357"/>
            <a:ext cx="3345821" cy="1920484"/>
          </a:xfrm>
          <a:prstGeom prst="rect">
            <a:avLst/>
          </a:prstGeom>
        </p:spPr>
      </p:pic>
    </p:spTree>
    <p:extLst>
      <p:ext uri="{BB962C8B-B14F-4D97-AF65-F5344CB8AC3E}">
        <p14:creationId xmlns:p14="http://schemas.microsoft.com/office/powerpoint/2010/main" val="279939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que muestra una planilla de informe con columnas, color blanca con líneas negras, creando una perspectiva en la que dicha planilla se vea como un fondo.  Sobre este fondo, un gráfico estadístico en 3d con una flecha que represente un tamaño del 40 % de la imágen, y alrededor del mismo 6 cajas de pedidos.  El foco principal debe ser el gráfico estadístico en 3d y las cajas de pedidos, con la planilla sirviendo como un fondo sutil y difuminado. colores blanco y negro,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366" y="883123"/>
            <a:ext cx="8493212" cy="467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que muestra una planilla de informe con columnas, color blanca con líneas negras, creando una perspectiva en la que dicha planilla se vea como un fondo.  Sobre este fondo, un gráfico estadístico en 2d con una flecha que represente un tamaño del 40 % de la imágen.  El foco principal debe ser el gráfico estadístico en 2d, con la planilla sirviendo como un fondo sutil y difuminado. colores blanco y negro, la flecha color rosa fuxia. todo debe representar una imagen min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03" y="795948"/>
            <a:ext cx="8485631" cy="458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5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3325" y="593125"/>
            <a:ext cx="11376739" cy="5648130"/>
          </a:xfrm>
          <a:prstGeom prst="rect">
            <a:avLst/>
          </a:prstGeom>
        </p:spPr>
      </p:pic>
    </p:spTree>
    <p:extLst>
      <p:ext uri="{BB962C8B-B14F-4D97-AF65-F5344CB8AC3E}">
        <p14:creationId xmlns:p14="http://schemas.microsoft.com/office/powerpoint/2010/main" val="342887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38425" y="1319212"/>
            <a:ext cx="6915150" cy="4219575"/>
          </a:xfrm>
          <a:prstGeom prst="rect">
            <a:avLst/>
          </a:prstGeom>
        </p:spPr>
      </p:pic>
    </p:spTree>
    <p:extLst>
      <p:ext uri="{BB962C8B-B14F-4D97-AF65-F5344CB8AC3E}">
        <p14:creationId xmlns:p14="http://schemas.microsoft.com/office/powerpoint/2010/main" val="196283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18054" y="706815"/>
            <a:ext cx="9089614" cy="5726936"/>
          </a:xfrm>
          <a:prstGeom prst="rect">
            <a:avLst/>
          </a:prstGeom>
        </p:spPr>
      </p:pic>
    </p:spTree>
    <p:extLst>
      <p:ext uri="{BB962C8B-B14F-4D97-AF65-F5344CB8AC3E}">
        <p14:creationId xmlns:p14="http://schemas.microsoft.com/office/powerpoint/2010/main" val="423913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7307" y="387178"/>
            <a:ext cx="10447045" cy="6355492"/>
          </a:xfrm>
          <a:prstGeom prst="rect">
            <a:avLst/>
          </a:prstGeom>
        </p:spPr>
      </p:pic>
    </p:spTree>
    <p:extLst>
      <p:ext uri="{BB962C8B-B14F-4D97-AF65-F5344CB8AC3E}">
        <p14:creationId xmlns:p14="http://schemas.microsoft.com/office/powerpoint/2010/main" val="415596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32695" y="2095628"/>
            <a:ext cx="5695950" cy="2238375"/>
          </a:xfrm>
          <a:prstGeom prst="rect">
            <a:avLst/>
          </a:prstGeom>
        </p:spPr>
      </p:pic>
    </p:spTree>
    <p:extLst>
      <p:ext uri="{BB962C8B-B14F-4D97-AF65-F5344CB8AC3E}">
        <p14:creationId xmlns:p14="http://schemas.microsoft.com/office/powerpoint/2010/main" val="567752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16</Words>
  <Application>Microsoft Office PowerPoint</Application>
  <PresentationFormat>Panorámica</PresentationFormat>
  <Paragraphs>7</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Black</vt:lpstr>
      <vt:lpstr>Bauhaus 93</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Tablero 360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JOSE</cp:lastModifiedBy>
  <cp:revision>68</cp:revision>
  <dcterms:created xsi:type="dcterms:W3CDTF">2023-11-14T22:24:00Z</dcterms:created>
  <dcterms:modified xsi:type="dcterms:W3CDTF">2023-12-11T22:17:49Z</dcterms:modified>
</cp:coreProperties>
</file>